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CCDA4A-0E46-50EE-B6F5-515D646829B6}" v="2" dt="2020-02-10T23:42:56.9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78"/>
    <p:restoredTop sz="82269" autoAdjust="0"/>
  </p:normalViewPr>
  <p:slideViewPr>
    <p:cSldViewPr snapToGrid="0" snapToObjects="1">
      <p:cViewPr varScale="1">
        <p:scale>
          <a:sx n="84" d="100"/>
          <a:sy n="84" d="100"/>
        </p:scale>
        <p:origin x="9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yce Bowles" userId="S::bowlesbe@vcu.edu::b74c7f7e-deea-4fec-b462-e807c24e05c8" providerId="AD" clId="Web-{8FCCDA4A-0E46-50EE-B6F5-515D646829B6}"/>
    <pc:docChg chg="modSld">
      <pc:chgData name="Bryce Bowles" userId="S::bowlesbe@vcu.edu::b74c7f7e-deea-4fec-b462-e807c24e05c8" providerId="AD" clId="Web-{8FCCDA4A-0E46-50EE-B6F5-515D646829B6}" dt="2020-02-10T23:42:54.614" v="14"/>
      <pc:docMkLst>
        <pc:docMk/>
      </pc:docMkLst>
      <pc:sldChg chg="modNotes">
        <pc:chgData name="Bryce Bowles" userId="S::bowlesbe@vcu.edu::b74c7f7e-deea-4fec-b462-e807c24e05c8" providerId="AD" clId="Web-{8FCCDA4A-0E46-50EE-B6F5-515D646829B6}" dt="2020-02-10T23:42:54.614" v="14"/>
        <pc:sldMkLst>
          <pc:docMk/>
          <pc:sldMk cId="1283941260" sldId="259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diamondwboxley\Downloads\Norton%20Engines-Complet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/>
              <a:t>Optimal Number of Engines to Produce</a:t>
            </a:r>
          </a:p>
        </c:rich>
      </c:tx>
      <c:layout>
        <c:manualLayout>
          <c:xMode val="edge"/>
          <c:yMode val="edge"/>
          <c:x val="0.22196555593594278"/>
          <c:y val="2.8428303041628587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724561603712578"/>
          <c:y val="0.16069580886622051"/>
          <c:w val="0.75547245169520194"/>
          <c:h val="0.75513703208002625"/>
        </c:manualLayout>
      </c:layout>
      <c:scatterChart>
        <c:scatterStyle val="lineMarker"/>
        <c:varyColors val="0"/>
        <c:ser>
          <c:idx val="0"/>
          <c:order val="0"/>
          <c:tx>
            <c:v>Forging Constraint</c:v>
          </c:tx>
          <c:spPr>
            <a:ln w="254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Problem!$B$42:$B$43</c:f>
              <c:numCache>
                <c:formatCode>General</c:formatCode>
                <c:ptCount val="2"/>
                <c:pt idx="0">
                  <c:v>1500</c:v>
                </c:pt>
                <c:pt idx="1">
                  <c:v>0</c:v>
                </c:pt>
              </c:numCache>
            </c:numRef>
          </c:xVal>
          <c:yVal>
            <c:numRef>
              <c:f>Problem!$C$42:$C$43</c:f>
              <c:numCache>
                <c:formatCode>General</c:formatCode>
                <c:ptCount val="2"/>
                <c:pt idx="0">
                  <c:v>0</c:v>
                </c:pt>
                <c:pt idx="1">
                  <c:v>1500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C42-9F41-B006-79A43F3D7ADB}"/>
            </c:ext>
          </c:extLst>
        </c:ser>
        <c:ser>
          <c:idx val="1"/>
          <c:order val="1"/>
          <c:tx>
            <c:v>Machining Constraint</c:v>
          </c:tx>
          <c:spPr>
            <a:ln w="25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Problem!$B$47:$B$48</c:f>
              <c:numCache>
                <c:formatCode>General</c:formatCode>
                <c:ptCount val="2"/>
                <c:pt idx="0">
                  <c:v>2000</c:v>
                </c:pt>
                <c:pt idx="1">
                  <c:v>0</c:v>
                </c:pt>
              </c:numCache>
            </c:numRef>
          </c:xVal>
          <c:yVal>
            <c:numRef>
              <c:f>Problem!$C$47:$C$48</c:f>
              <c:numCache>
                <c:formatCode>General</c:formatCode>
                <c:ptCount val="2"/>
                <c:pt idx="0">
                  <c:v>0</c:v>
                </c:pt>
                <c:pt idx="1">
                  <c:v>1000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C42-9F41-B006-79A43F3D7A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30061440"/>
        <c:axId val="1029716336"/>
      </c:scatterChart>
      <c:valAx>
        <c:axId val="10300614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Engine</a:t>
                </a:r>
                <a:r>
                  <a:rPr lang="en-US" sz="1800" baseline="0" dirty="0"/>
                  <a:t> A</a:t>
                </a:r>
                <a:endParaRPr lang="en-US" sz="18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9716336"/>
        <c:crosses val="autoZero"/>
        <c:crossBetween val="midCat"/>
      </c:valAx>
      <c:valAx>
        <c:axId val="102971633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 dirty="0"/>
                  <a:t>Engine</a:t>
                </a:r>
                <a:r>
                  <a:rPr lang="en-US" sz="1800" baseline="0" dirty="0"/>
                  <a:t> B</a:t>
                </a:r>
                <a:endParaRPr lang="en-US" sz="18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0061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0112271292175421"/>
          <c:y val="0.38406347656743745"/>
          <c:w val="0.20950530640191714"/>
          <c:h val="0.2385712164855959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effectLst>
                <a:glow>
                  <a:schemeClr val="accent1">
                    <a:alpha val="40000"/>
                  </a:schemeClr>
                </a:glow>
              </a:effectLst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A122A2-3057-4037-AE20-D550C10DE02F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25C153-B4F3-42B9-8790-EFFA1F622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18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 we setup our model: MS Excel Solver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By Requirements of type A &amp; B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Objective: To produce maximum profit</a:t>
            </a:r>
            <a:endParaRPr lang="en-US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>
                <a:cs typeface="Calibri"/>
              </a:rPr>
              <a:t>By changing units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With the named Constraints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If he asked: Hours used is SUMPRODUCT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25C153-B4F3-42B9-8790-EFFA1F6224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70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2CCD0-021A-AE4F-B159-3F3348E45A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9E87D6-5701-364E-AAC5-2772F25D64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BC88D-CBB8-7447-889B-F003DF333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8F47B-2CB4-EC4B-A3F6-0FBA42563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21516-90AC-5B48-9295-10EF4D03C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844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3D8B3-4570-9342-A055-DA65F1357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EC7F9A-BF09-1E40-AD4D-6AA1CA8BC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DEB23-D630-F546-96A8-63D8796A0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3211C-9494-A249-BFAC-E09722911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CE9CB-DBF8-4549-98F9-6E700EF0E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19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776E5D-392B-9D46-B69C-E3A6E69EF4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619F13-1205-AC48-A324-26D8AE016C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F8CA9-EC9D-7145-B79C-926F4EEFE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5E7C7-5631-B446-89DC-E50988927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65B6B-BA3B-404D-BAE1-6ED989E1C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66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2798A-F128-4B49-A05D-25EC6739C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44D72-F982-4C4B-8FFD-E0D2CC1E4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8A941-E1BA-A244-A852-ABE310012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CB4DF-5763-EE48-B5CC-092C3A5AE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F20A5-6417-8647-8C50-D761BD9F0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987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DB0BF-42F3-914B-85DA-AAF898ABA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88506-FD43-F84E-887C-D37F17CF6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DC6AB9-B35A-3F4E-ADB1-2A2E6D4B6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40BCC-2DBE-6349-B200-289CB65EC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DC5C2-5218-6743-81B6-AF04393C1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608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39754-1C91-F440-A61A-5B3C0F326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2E42F-80F8-2240-8A95-B1449E919C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6BF782-DCC4-954D-8D06-A97DFEA0BB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93F73B-3C68-F247-9851-155F1F28D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0CB5E6-8CA8-9D4F-A9B5-EDD2D9E9F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107508-537F-1E49-BEA2-05683CA2D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421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F4BD8-D441-F247-9145-E3AF2156F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4F6515-1ABA-894B-A2F7-10A00FEB3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223B78-76B1-104C-B77A-10D016B2EB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24236A-E9DD-0246-95A1-1E3DE4AB44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3FFAB7-4F73-E84D-B945-3C29A2BB4E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36DC7F-7EB6-854F-99F2-3A55C8911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F5BC07-3986-8D43-B0DC-997FDD544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7D6FB7-7328-EF45-92D4-C271A27DA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68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CC485-0E58-1743-B5BE-6C61417E0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76CAB4-FB88-A442-AA66-B8386D45D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10538B-A672-CC42-9243-10B756C55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56CB35-8AB9-5D48-81A4-693F0447F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62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983F7D-7F44-5C47-92E5-315B8EA79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3D64F9-AC93-2448-B05B-3CF22EA79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796D1-0AE2-D14B-A26C-5DEB6B197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322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EF927-6C0E-FC4C-9E46-41DBF8E74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3AC1E-DBC9-454E-B45E-9F9A33CBF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FF46D2-F280-6049-8D1B-107B01831C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7D9CB-B45A-4C47-BFDE-7DDCA1D9B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598AAF-AFB6-DE4E-9A3B-D78221A47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2D53E-C26A-9646-A375-D07518259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82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B8E8B-17FF-6F47-9DC5-9E27C2D92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9E4C45-280B-2E44-BFE5-411FAB6B01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CDC9D0-3ED4-2641-ACE8-DA8229EB5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7A1643-7370-8F4E-BE5D-F5CC87E11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4E058B-4BF0-5947-BA79-A162CE2A6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ACD4A-3F01-C649-AEFB-4E7EED22C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213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086788-4F72-C549-A5C7-EF8E3FFE7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8A908-9D0F-8442-9D8E-DC9173720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3BCA6-45D0-5942-B7CC-41E1D997FF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FFD9C-CE70-4F48-9B9A-AB110732CE7A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17275-4F7F-B74A-B9F4-E817A1567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CA79A-C216-4A47-8CA8-3574DE5103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98E88-2C23-C447-91D8-592B48EB2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306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96E38D-0F49-F041-BC61-B46DC5A8B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Norton Engines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3D97F9-407C-8846-80AC-035109586C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152559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By: Bryce, Aishwarya, Dani, Diamond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ABBDAB6-780C-6547-BEF7-94FB1BE3C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22" y="855589"/>
            <a:ext cx="6553545" cy="515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626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D53E9-0879-F74A-9DC5-E3BA6FD45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00" y="978102"/>
            <a:ext cx="10588434" cy="1062644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Business Problem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7624" y="2265037"/>
            <a:ext cx="10125012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123F2847-A97A-0F44-8176-5D63174A2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023" y="2811104"/>
            <a:ext cx="3366480" cy="196950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EB3A5-1012-3A41-A721-B1307EDB1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354" y="2682433"/>
            <a:ext cx="6282169" cy="32157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How many engines of Type A and Type B should Norton Engines to produce in order to maximize profits subject to the following constraints:</a:t>
            </a:r>
          </a:p>
          <a:p>
            <a:r>
              <a:rPr lang="en-US" sz="2200" dirty="0"/>
              <a:t>Type A engine production requires 2 hours on "Type A" Assembly line, 2 hours for forging and 1 hour for machining.</a:t>
            </a:r>
          </a:p>
          <a:p>
            <a:r>
              <a:rPr lang="en-US" sz="2200" dirty="0"/>
              <a:t>Type B engine production requires 3 hours on "Type B" Assembly line, 2 hours for forging and 2 hour for machining.</a:t>
            </a:r>
          </a:p>
        </p:txBody>
      </p:sp>
    </p:spTree>
    <p:extLst>
      <p:ext uri="{BB962C8B-B14F-4D97-AF65-F5344CB8AC3E}">
        <p14:creationId xmlns:p14="http://schemas.microsoft.com/office/powerpoint/2010/main" val="2455189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FB0D3-40F8-0C4A-A32C-637D0A0DC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Graphical Analysis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C4C1C95-FE13-C341-8CE9-7713BA7C77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6195255"/>
              </p:ext>
            </p:extLst>
          </p:nvPr>
        </p:nvGraphicFramePr>
        <p:xfrm>
          <a:off x="1384300" y="1886985"/>
          <a:ext cx="10515600" cy="4703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Oval 6">
            <a:extLst>
              <a:ext uri="{FF2B5EF4-FFF2-40B4-BE49-F238E27FC236}">
                <a16:creationId xmlns:a16="http://schemas.microsoft.com/office/drawing/2014/main" id="{E197FC4D-A761-BB4A-9B0E-C289F0A18140}"/>
              </a:ext>
            </a:extLst>
          </p:cNvPr>
          <p:cNvSpPr/>
          <p:nvPr/>
        </p:nvSpPr>
        <p:spPr>
          <a:xfrm>
            <a:off x="5690787" y="4899563"/>
            <a:ext cx="333451" cy="3339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52FE80-282F-1C4C-87C7-A4F366873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5726" y="267252"/>
            <a:ext cx="2584174" cy="24118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370317-DAA8-0143-8E66-F0A0D94CE813}"/>
              </a:ext>
            </a:extLst>
          </p:cNvPr>
          <p:cNvSpPr txBox="1"/>
          <p:nvPr/>
        </p:nvSpPr>
        <p:spPr>
          <a:xfrm>
            <a:off x="292100" y="263038"/>
            <a:ext cx="274973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2FA+2FB&lt;= 3000</a:t>
            </a:r>
          </a:p>
          <a:p>
            <a:r>
              <a:rPr lang="en-US" dirty="0"/>
              <a:t>MA+2MB &lt;= 2000</a:t>
            </a:r>
          </a:p>
          <a:p>
            <a:r>
              <a:rPr lang="en-US" dirty="0"/>
              <a:t>FA= Forging for Type A</a:t>
            </a:r>
          </a:p>
          <a:p>
            <a:r>
              <a:rPr lang="en-US" dirty="0"/>
              <a:t>FB= Forging for Type B</a:t>
            </a:r>
          </a:p>
          <a:p>
            <a:r>
              <a:rPr lang="en-US" dirty="0"/>
              <a:t>MA=Machining for Type A</a:t>
            </a:r>
          </a:p>
          <a:p>
            <a:r>
              <a:rPr lang="en-US" dirty="0"/>
              <a:t>MB= Machining for Type B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D89636-1939-154C-AAB6-DD39D3F13842}"/>
              </a:ext>
            </a:extLst>
          </p:cNvPr>
          <p:cNvSpPr/>
          <p:nvPr/>
        </p:nvSpPr>
        <p:spPr>
          <a:xfrm>
            <a:off x="292100" y="263038"/>
            <a:ext cx="2645833" cy="176896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860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35908-FA76-7C45-9A84-49B26E821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latin typeface="+mj-lt"/>
                <a:ea typeface="+mj-ea"/>
                <a:cs typeface="+mj-cs"/>
              </a:rPr>
              <a:t>Solver Analysis</a:t>
            </a: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BCF1E2D-2DC4-6247-8259-3A30D3E104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75931"/>
              </p:ext>
            </p:extLst>
          </p:nvPr>
        </p:nvGraphicFramePr>
        <p:xfrm>
          <a:off x="1122363" y="2425700"/>
          <a:ext cx="9944099" cy="1868482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2840495">
                  <a:extLst>
                    <a:ext uri="{9D8B030D-6E8A-4147-A177-3AD203B41FA5}">
                      <a16:colId xmlns:a16="http://schemas.microsoft.com/office/drawing/2014/main" val="770022471"/>
                    </a:ext>
                  </a:extLst>
                </a:gridCol>
                <a:gridCol w="4263109">
                  <a:extLst>
                    <a:ext uri="{9D8B030D-6E8A-4147-A177-3AD203B41FA5}">
                      <a16:colId xmlns:a16="http://schemas.microsoft.com/office/drawing/2014/main" val="4282783124"/>
                    </a:ext>
                  </a:extLst>
                </a:gridCol>
                <a:gridCol w="2840495">
                  <a:extLst>
                    <a:ext uri="{9D8B030D-6E8A-4147-A177-3AD203B41FA5}">
                      <a16:colId xmlns:a16="http://schemas.microsoft.com/office/drawing/2014/main" val="1352044355"/>
                    </a:ext>
                  </a:extLst>
                </a:gridCol>
              </a:tblGrid>
              <a:tr h="26692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 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Type A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Type B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extLst>
                  <a:ext uri="{0D108BD9-81ED-4DB2-BD59-A6C34878D82A}">
                    <a16:rowId xmlns:a16="http://schemas.microsoft.com/office/drawing/2014/main" val="3807986234"/>
                  </a:ext>
                </a:extLst>
              </a:tr>
              <a:tr h="26692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Assembly (hours)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3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extLst>
                  <a:ext uri="{0D108BD9-81ED-4DB2-BD59-A6C34878D82A}">
                    <a16:rowId xmlns:a16="http://schemas.microsoft.com/office/drawing/2014/main" val="3888458611"/>
                  </a:ext>
                </a:extLst>
              </a:tr>
              <a:tr h="26692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Forging (hours)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 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extLst>
                  <a:ext uri="{0D108BD9-81ED-4DB2-BD59-A6C34878D82A}">
                    <a16:rowId xmlns:a16="http://schemas.microsoft.com/office/drawing/2014/main" val="184559993"/>
                  </a:ext>
                </a:extLst>
              </a:tr>
              <a:tr h="26692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Machining (hours)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2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extLst>
                  <a:ext uri="{0D108BD9-81ED-4DB2-BD59-A6C34878D82A}">
                    <a16:rowId xmlns:a16="http://schemas.microsoft.com/office/drawing/2014/main" val="600299373"/>
                  </a:ext>
                </a:extLst>
              </a:tr>
              <a:tr h="26692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Price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$3,600.00 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$6,000.00 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extLst>
                  <a:ext uri="{0D108BD9-81ED-4DB2-BD59-A6C34878D82A}">
                    <a16:rowId xmlns:a16="http://schemas.microsoft.com/office/drawing/2014/main" val="1262803643"/>
                  </a:ext>
                </a:extLst>
              </a:tr>
              <a:tr h="26692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Engines (units)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1000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500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extLst>
                  <a:ext uri="{0D108BD9-81ED-4DB2-BD59-A6C34878D82A}">
                    <a16:rowId xmlns:a16="http://schemas.microsoft.com/office/drawing/2014/main" val="4135870422"/>
                  </a:ext>
                </a:extLst>
              </a:tr>
              <a:tr h="26692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Maximum profit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 $ 6,600,000.00 </a:t>
                      </a:r>
                      <a:endParaRPr lang="en-US" sz="15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1685" marR="11685" marT="11685" marB="0" anchor="b"/>
                </a:tc>
                <a:extLst>
                  <a:ext uri="{0D108BD9-81ED-4DB2-BD59-A6C34878D82A}">
                    <a16:rowId xmlns:a16="http://schemas.microsoft.com/office/drawing/2014/main" val="230064541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9535A1B-E0B8-6742-9EE4-082715C855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067980"/>
              </p:ext>
            </p:extLst>
          </p:nvPr>
        </p:nvGraphicFramePr>
        <p:xfrm>
          <a:off x="1122363" y="4376738"/>
          <a:ext cx="9944099" cy="1584325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2710160">
                  <a:extLst>
                    <a:ext uri="{9D8B030D-6E8A-4147-A177-3AD203B41FA5}">
                      <a16:colId xmlns:a16="http://schemas.microsoft.com/office/drawing/2014/main" val="651133343"/>
                    </a:ext>
                  </a:extLst>
                </a:gridCol>
                <a:gridCol w="2411313">
                  <a:extLst>
                    <a:ext uri="{9D8B030D-6E8A-4147-A177-3AD203B41FA5}">
                      <a16:colId xmlns:a16="http://schemas.microsoft.com/office/drawing/2014/main" val="2497784295"/>
                    </a:ext>
                  </a:extLst>
                </a:gridCol>
                <a:gridCol w="2411313">
                  <a:extLst>
                    <a:ext uri="{9D8B030D-6E8A-4147-A177-3AD203B41FA5}">
                      <a16:colId xmlns:a16="http://schemas.microsoft.com/office/drawing/2014/main" val="2729073153"/>
                    </a:ext>
                  </a:extLst>
                </a:gridCol>
                <a:gridCol w="2411313">
                  <a:extLst>
                    <a:ext uri="{9D8B030D-6E8A-4147-A177-3AD203B41FA5}">
                      <a16:colId xmlns:a16="http://schemas.microsoft.com/office/drawing/2014/main" val="1661586236"/>
                    </a:ext>
                  </a:extLst>
                </a:gridCol>
              </a:tblGrid>
              <a:tr h="31686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Constraints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Calibri" panose="020F0502020204030204" pitchFamily="34" charset="0"/>
                        </a:rPr>
                        <a:t>Hours Used</a:t>
                      </a: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Constraint Hours</a:t>
                      </a:r>
                      <a:endParaRPr lang="en-US" sz="18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extLst>
                  <a:ext uri="{0D108BD9-81ED-4DB2-BD59-A6C34878D82A}">
                    <a16:rowId xmlns:a16="http://schemas.microsoft.com/office/drawing/2014/main" val="2164559618"/>
                  </a:ext>
                </a:extLst>
              </a:tr>
              <a:tr h="31686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Type A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Calibri" panose="020F0502020204030204" pitchFamily="34" charset="0"/>
                        </a:rPr>
                        <a:t>2000</a:t>
                      </a: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&lt;=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2500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extLst>
                  <a:ext uri="{0D108BD9-81ED-4DB2-BD59-A6C34878D82A}">
                    <a16:rowId xmlns:a16="http://schemas.microsoft.com/office/drawing/2014/main" val="921883626"/>
                  </a:ext>
                </a:extLst>
              </a:tr>
              <a:tr h="31686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Type B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Calibri" panose="020F0502020204030204" pitchFamily="34" charset="0"/>
                        </a:rPr>
                        <a:t>1500</a:t>
                      </a: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&lt;=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2250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extLst>
                  <a:ext uri="{0D108BD9-81ED-4DB2-BD59-A6C34878D82A}">
                    <a16:rowId xmlns:a16="http://schemas.microsoft.com/office/drawing/2014/main" val="580067318"/>
                  </a:ext>
                </a:extLst>
              </a:tr>
              <a:tr h="31686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Forging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Calibri" panose="020F0502020204030204" pitchFamily="34" charset="0"/>
                        </a:rPr>
                        <a:t>3000</a:t>
                      </a: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&lt;=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3000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extLst>
                  <a:ext uri="{0D108BD9-81ED-4DB2-BD59-A6C34878D82A}">
                    <a16:rowId xmlns:a16="http://schemas.microsoft.com/office/drawing/2014/main" val="1172372368"/>
                  </a:ext>
                </a:extLst>
              </a:tr>
              <a:tr h="31686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Machining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effectLst/>
                          <a:latin typeface="Calibri" panose="020F0502020204030204" pitchFamily="34" charset="0"/>
                        </a:rPr>
                        <a:t>2000</a:t>
                      </a: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&lt;=</a:t>
                      </a:r>
                      <a:endParaRPr lang="en-US" sz="1800" b="0" i="0" u="none" strike="noStrike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2000</a:t>
                      </a:r>
                      <a:endParaRPr lang="en-US" sz="18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047" marR="14047" marT="14047" marB="0" anchor="b"/>
                </a:tc>
                <a:extLst>
                  <a:ext uri="{0D108BD9-81ED-4DB2-BD59-A6C34878D82A}">
                    <a16:rowId xmlns:a16="http://schemas.microsoft.com/office/drawing/2014/main" val="402498138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E177F7D-1C2A-E440-B718-1628D3E61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6700" y="305350"/>
            <a:ext cx="2286000" cy="146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941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EC914A-7D0C-744B-AA0E-D7DFBAD3A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Sensitivity Analysis and Insights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A583DF-37B4-5E49-BA66-D49664380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951" y="3553389"/>
            <a:ext cx="2669407" cy="2002055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FA75678-5D3F-B540-BCEB-CA1B1E2EF9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7815912"/>
              </p:ext>
            </p:extLst>
          </p:nvPr>
        </p:nvGraphicFramePr>
        <p:xfrm>
          <a:off x="4309461" y="754820"/>
          <a:ext cx="6546400" cy="5383778"/>
        </p:xfrm>
        <a:graphic>
          <a:graphicData uri="http://schemas.openxmlformats.org/drawingml/2006/table">
            <a:tbl>
              <a:tblPr/>
              <a:tblGrid>
                <a:gridCol w="935200">
                  <a:extLst>
                    <a:ext uri="{9D8B030D-6E8A-4147-A177-3AD203B41FA5}">
                      <a16:colId xmlns:a16="http://schemas.microsoft.com/office/drawing/2014/main" val="3835168103"/>
                    </a:ext>
                  </a:extLst>
                </a:gridCol>
                <a:gridCol w="935200">
                  <a:extLst>
                    <a:ext uri="{9D8B030D-6E8A-4147-A177-3AD203B41FA5}">
                      <a16:colId xmlns:a16="http://schemas.microsoft.com/office/drawing/2014/main" val="2645240951"/>
                    </a:ext>
                  </a:extLst>
                </a:gridCol>
                <a:gridCol w="935200">
                  <a:extLst>
                    <a:ext uri="{9D8B030D-6E8A-4147-A177-3AD203B41FA5}">
                      <a16:colId xmlns:a16="http://schemas.microsoft.com/office/drawing/2014/main" val="2713078396"/>
                    </a:ext>
                  </a:extLst>
                </a:gridCol>
                <a:gridCol w="935200">
                  <a:extLst>
                    <a:ext uri="{9D8B030D-6E8A-4147-A177-3AD203B41FA5}">
                      <a16:colId xmlns:a16="http://schemas.microsoft.com/office/drawing/2014/main" val="654820027"/>
                    </a:ext>
                  </a:extLst>
                </a:gridCol>
                <a:gridCol w="935200">
                  <a:extLst>
                    <a:ext uri="{9D8B030D-6E8A-4147-A177-3AD203B41FA5}">
                      <a16:colId xmlns:a16="http://schemas.microsoft.com/office/drawing/2014/main" val="2090699509"/>
                    </a:ext>
                  </a:extLst>
                </a:gridCol>
                <a:gridCol w="935200">
                  <a:extLst>
                    <a:ext uri="{9D8B030D-6E8A-4147-A177-3AD203B41FA5}">
                      <a16:colId xmlns:a16="http://schemas.microsoft.com/office/drawing/2014/main" val="2775212494"/>
                    </a:ext>
                  </a:extLst>
                </a:gridCol>
                <a:gridCol w="935200">
                  <a:extLst>
                    <a:ext uri="{9D8B030D-6E8A-4147-A177-3AD203B41FA5}">
                      <a16:colId xmlns:a16="http://schemas.microsoft.com/office/drawing/2014/main" val="1292056621"/>
                    </a:ext>
                  </a:extLst>
                </a:gridCol>
              </a:tblGrid>
              <a:tr h="37145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Variable Cells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512082"/>
                  </a:ext>
                </a:extLst>
              </a:tr>
              <a:tr h="212260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Final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Reduced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Objective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Allowable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Allowable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8345281"/>
                  </a:ext>
                </a:extLst>
              </a:tr>
              <a:tr h="212260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Name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Value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Cost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Coefficient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Increase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Decrease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6149329"/>
                  </a:ext>
                </a:extLst>
              </a:tr>
              <a:tr h="371456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Amount (Units) A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1000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3600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2400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600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8894649"/>
                  </a:ext>
                </a:extLst>
              </a:tr>
              <a:tr h="371456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Amount (Units) B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6000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1200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2400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8213098"/>
                  </a:ext>
                </a:extLst>
              </a:tr>
              <a:tr h="212260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3739914"/>
                  </a:ext>
                </a:extLst>
              </a:tr>
              <a:tr h="21226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Constraints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451513"/>
                  </a:ext>
                </a:extLst>
              </a:tr>
              <a:tr h="212260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Final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Shadow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Constraint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Allowable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Allowable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2546684"/>
                  </a:ext>
                </a:extLst>
              </a:tr>
              <a:tr h="212260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Name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Value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Price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R.H. Side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Increase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Decrease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4863712"/>
                  </a:ext>
                </a:extLst>
              </a:tr>
              <a:tr h="689846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"Type A" Assembly line  Hours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2500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1E+30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500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8785499"/>
                  </a:ext>
                </a:extLst>
              </a:tr>
              <a:tr h="530651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"Type B" Assembly line Hours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1500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2250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1E+30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750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1973585"/>
                  </a:ext>
                </a:extLst>
              </a:tr>
              <a:tr h="371456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Forging Hours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3000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3000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250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500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1475452"/>
                  </a:ext>
                </a:extLst>
              </a:tr>
              <a:tr h="371456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Machining Hours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2400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2000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250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250</a:t>
                      </a:r>
                    </a:p>
                  </a:txBody>
                  <a:tcPr marL="53065" marR="53065" marT="26533" marB="2653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1002823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900C51C7-5055-E84A-81B4-2A038CB87E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0724" y="1377720"/>
            <a:ext cx="1364129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87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99C74-1AA3-2844-AFEE-27B8715B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Slack??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94F7D8D-F4E0-4F4F-B4B3-83B4A9AAD1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9083519"/>
              </p:ext>
            </p:extLst>
          </p:nvPr>
        </p:nvGraphicFramePr>
        <p:xfrm>
          <a:off x="524932" y="1466374"/>
          <a:ext cx="10515603" cy="4480560"/>
        </p:xfrm>
        <a:graphic>
          <a:graphicData uri="http://schemas.openxmlformats.org/drawingml/2006/table">
            <a:tbl>
              <a:tblPr/>
              <a:tblGrid>
                <a:gridCol w="1502229">
                  <a:extLst>
                    <a:ext uri="{9D8B030D-6E8A-4147-A177-3AD203B41FA5}">
                      <a16:colId xmlns:a16="http://schemas.microsoft.com/office/drawing/2014/main" val="2993033984"/>
                    </a:ext>
                  </a:extLst>
                </a:gridCol>
                <a:gridCol w="1393372">
                  <a:extLst>
                    <a:ext uri="{9D8B030D-6E8A-4147-A177-3AD203B41FA5}">
                      <a16:colId xmlns:a16="http://schemas.microsoft.com/office/drawing/2014/main" val="551867235"/>
                    </a:ext>
                  </a:extLst>
                </a:gridCol>
                <a:gridCol w="1611086">
                  <a:extLst>
                    <a:ext uri="{9D8B030D-6E8A-4147-A177-3AD203B41FA5}">
                      <a16:colId xmlns:a16="http://schemas.microsoft.com/office/drawing/2014/main" val="3264498504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77485842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7590928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802361203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67080095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Constraints</a:t>
                      </a:r>
                    </a:p>
                    <a:p>
                      <a:pPr algn="ctr"/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89154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Cell Value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Formula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Constraints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Status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Slack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124577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"Type A" Assembly line Hours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&lt;=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2500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Not Binding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500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9354864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"Type B" Assembly line Hours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1500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&lt;=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2250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Not Binding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750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95353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Forging Hours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&lt;=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Binding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729663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Machining Hours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&lt;=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Binding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531295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>
                    <a:lnL>
                      <a:noFill/>
                    </a:lnL>
                    <a:lnT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8680421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6C3040F0-8F50-3C48-8970-CEEB634194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F3CA11-E528-C84F-82B0-4D35B1019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9402" y="265111"/>
            <a:ext cx="2569333" cy="159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73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7883-7D38-6449-9112-8FBC31CAC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8993E-80BF-9746-868C-44450AD265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3060017"/>
            <a:ext cx="6066118" cy="24385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order to optimally maximize profits, Norton Engines should produce 1000 Type A engines and 500 Type B engines for a total profit of $6,600,000. </a:t>
            </a: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3A2598-0DD2-6E41-9FA9-D8A4D339A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1962" y="3279929"/>
            <a:ext cx="2542433" cy="2017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047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411</Words>
  <Application>Microsoft Office PowerPoint</Application>
  <PresentationFormat>Widescreen</PresentationFormat>
  <Paragraphs>160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Norton Engines</vt:lpstr>
      <vt:lpstr>Business Problem</vt:lpstr>
      <vt:lpstr>Graphical Analysis</vt:lpstr>
      <vt:lpstr>Solver Analysis</vt:lpstr>
      <vt:lpstr>Sensitivity Analysis and Insights</vt:lpstr>
      <vt:lpstr>Slack??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Norton Engines</dc:title>
  <dc:creator>Diamond Welton-Boxley</dc:creator>
  <cp:lastModifiedBy>Bryce Bowles</cp:lastModifiedBy>
  <cp:revision>16</cp:revision>
  <dcterms:created xsi:type="dcterms:W3CDTF">2020-02-10T03:32:15Z</dcterms:created>
  <dcterms:modified xsi:type="dcterms:W3CDTF">2020-02-10T23:43:00Z</dcterms:modified>
</cp:coreProperties>
</file>